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Nunito"/>
      <p:regular r:id="rId40"/>
      <p:bold r:id="rId41"/>
      <p:italic r:id="rId42"/>
      <p:boldItalic r:id="rId43"/>
    </p:embeddedFont>
    <p:embeddedFont>
      <p:font typeface="Young Serif"/>
      <p:regular r:id="rId44"/>
    </p:embeddedFont>
    <p:embeddedFont>
      <p:font typeface="Maven Pro"/>
      <p:regular r:id="rId45"/>
      <p:bold r:id="rId46"/>
    </p:embeddedFont>
    <p:embeddedFont>
      <p:font typeface="Rubik"/>
      <p:regular r:id="rId47"/>
      <p:bold r:id="rId48"/>
      <p:italic r:id="rId49"/>
      <p:boldItalic r:id="rId50"/>
    </p:embeddedFont>
    <p:embeddedFont>
      <p:font typeface="Rubik SemiBol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44" Type="http://schemas.openxmlformats.org/officeDocument/2006/relationships/font" Target="fonts/YoungSerif-regular.fntdata"/><Relationship Id="rId43" Type="http://schemas.openxmlformats.org/officeDocument/2006/relationships/font" Target="fonts/Nunito-boldItalic.fntdata"/><Relationship Id="rId46" Type="http://schemas.openxmlformats.org/officeDocument/2006/relationships/font" Target="fonts/MavenPro-bold.fntdata"/><Relationship Id="rId45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ubik-bold.fntdata"/><Relationship Id="rId47" Type="http://schemas.openxmlformats.org/officeDocument/2006/relationships/font" Target="fonts/Rubik-regular.fntdata"/><Relationship Id="rId49" Type="http://schemas.openxmlformats.org/officeDocument/2006/relationships/font" Target="fonts/Rubik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ubikSemiBold-regular.fntdata"/><Relationship Id="rId50" Type="http://schemas.openxmlformats.org/officeDocument/2006/relationships/font" Target="fonts/Rubik-boldItalic.fntdata"/><Relationship Id="rId53" Type="http://schemas.openxmlformats.org/officeDocument/2006/relationships/font" Target="fonts/RubikSemiBold-italic.fntdata"/><Relationship Id="rId52" Type="http://schemas.openxmlformats.org/officeDocument/2006/relationships/font" Target="fonts/RubikSemi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ubikSemi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ef4abe4fc_2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3ef4abe4fc_2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ef4abe4fc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ef4abe4fc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3ef4abe4fc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3ef4abe4fc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3ef4abe4fc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3ef4abe4fc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3ef4abe4fc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3ef4abe4fc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ef4abe4fc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ef4abe4fc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ef4abe4fc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3ef4abe4fc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ef4abe4fc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ef4abe4fc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ef4abe4fc_2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ef4abe4fc_2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3ef4abe4fc_2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3ef4abe4fc_2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3ef4abe4fc_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3ef4abe4fc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3ef4abe4fc_2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3ef4abe4fc_2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3ef4abe4fc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3ef4abe4fc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3ef4abe4fc_2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3ef4abe4fc_2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3ef4abe4fc_2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3ef4abe4fc_2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3ef4abe4fc_2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3ef4abe4fc_2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3ef4abe4fc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3ef4abe4fc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3ef4abe4f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3ef4abe4f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3ef4abe4fc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3ef4abe4fc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3ef4abe4fc_2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3ef4abe4fc_2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3ef4abe4fc_2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3ef4abe4fc_2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3ef4abe4fc_2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3ef4abe4fc_2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3ef4abe4fc_2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3ef4abe4fc_2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3ef4abe4fc_2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3ef4abe4fc_2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3ef4abe4fc_2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3ef4abe4fc_2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3ef4abe4fc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3ef4abe4fc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3ef4abe4fc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3ef4abe4fc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3ef4abe4fc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3ef4abe4fc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3ef4abe4fc_2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3ef4abe4fc_2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suicide_attempt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0    17341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1     2762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raceeth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5.0    49.156236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7.0    14.118482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8.0     9.192723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3.0     9.076167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1.0     6.760249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6.0     6.121725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2.0     5.042315</a:t>
            </a:r>
            <a:endParaRPr sz="850">
              <a:solidFill>
                <a:srgbClr val="03045E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03045E"/>
                </a:solidFill>
                <a:latin typeface="Rubik"/>
                <a:ea typeface="Rubik"/>
                <a:cs typeface="Rubik"/>
                <a:sym typeface="Rubik"/>
              </a:rPr>
              <a:t>4.0     0.532104</a:t>
            </a:r>
            <a:endParaRPr sz="6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5" name="Google Shape;27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bg>
      <p:bgPr>
        <a:solidFill>
          <a:schemeClr val="dk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15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84" name="Google Shape;284;p15"/>
          <p:cNvSpPr txBox="1"/>
          <p:nvPr>
            <p:ph type="title"/>
          </p:nvPr>
        </p:nvSpPr>
        <p:spPr>
          <a:xfrm>
            <a:off x="1248900" y="16328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5" name="Google Shape;285;p15"/>
          <p:cNvSpPr txBox="1"/>
          <p:nvPr>
            <p:ph idx="1" type="subTitle"/>
          </p:nvPr>
        </p:nvSpPr>
        <p:spPr>
          <a:xfrm>
            <a:off x="2369850" y="3221650"/>
            <a:ext cx="4404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1" name="Google Shape;2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292" name="Google Shape;2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5" name="Google Shape;295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6" name="Google Shape;296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7" name="Google Shape;2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0" name="Google Shape;3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4" name="Google Shape;3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7" name="Google Shape;30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1" name="Google Shape;31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2" name="Google Shape;31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13" name="Google Shape;3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/>
            </a:lvl1pPr>
          </a:lstStyle>
          <a:p/>
        </p:txBody>
      </p:sp>
      <p:sp>
        <p:nvSpPr>
          <p:cNvPr id="316" name="Google Shape;3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9" name="Google Shape;31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20" name="Google Shape;32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3" name="Google Shape;3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5" name="Google Shape;325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7" name="Google Shape;327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8" name="Google Shape;328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9" name="Google Shape;329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32" name="Google Shape;332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33" name="Google Shape;333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8" name="Google Shape;338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39" name="Google Shape;339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40" name="Google Shape;340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1" name="Google Shape;341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45" name="Google Shape;345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46" name="Google Shape;346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47" name="Google Shape;347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8" name="Google Shape;348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49" name="Google Shape;349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0" name="Google Shape;350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54" name="Google Shape;354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55" name="Google Shape;355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56" name="Google Shape;356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357" name="Google Shape;357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8" name="Google Shape;358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9" name="Google Shape;359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0" name="Google Shape;360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1" name="Google Shape;361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4" name="Google Shape;364;p3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3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3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7" name="Google Shape;36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9" name="Google Shape;369;p3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0" name="Google Shape;370;p3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3" name="Google Shape;373;p3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3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3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6" name="Google Shape;376;p3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3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8" name="Google Shape;37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0" name="Google Shape;380;p3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1" name="Google Shape;381;p3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2" name="Google Shape;382;p3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3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3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3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3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3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3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3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95" name="Google Shape;395;p3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3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3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 type="tx">
  <p:cSld name="TITLE_AND_BODY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34"/>
          <p:cNvSpPr/>
          <p:nvPr>
            <p:ph idx="2" type="pic"/>
          </p:nvPr>
        </p:nvSpPr>
        <p:spPr>
          <a:xfrm>
            <a:off x="228600" y="1322475"/>
            <a:ext cx="86868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34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2" name="Google Shape;402;p34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two columns" type="twoColTx">
  <p:cSld name="TITLE_AND_TWO_COLUMNS"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6" name="Google Shape;406;p35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7" name="Google Shape;407;p35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08" name="Google Shape;408;p35"/>
          <p:cNvSpPr/>
          <p:nvPr/>
        </p:nvSpPr>
        <p:spPr>
          <a:xfrm>
            <a:off x="227150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409" name="Google Shape;409;p35"/>
          <p:cNvSpPr txBox="1"/>
          <p:nvPr>
            <p:ph idx="1" type="body"/>
          </p:nvPr>
        </p:nvSpPr>
        <p:spPr>
          <a:xfrm>
            <a:off x="688450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0" name="Google Shape;410;p35"/>
          <p:cNvSpPr/>
          <p:nvPr/>
        </p:nvSpPr>
        <p:spPr>
          <a:xfrm>
            <a:off x="4685575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411" name="Google Shape;411;p35"/>
          <p:cNvSpPr txBox="1"/>
          <p:nvPr>
            <p:ph idx="2" type="body"/>
          </p:nvPr>
        </p:nvSpPr>
        <p:spPr>
          <a:xfrm>
            <a:off x="5146875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2" name="Google Shape;412;p35"/>
          <p:cNvSpPr txBox="1"/>
          <p:nvPr>
            <p:ph idx="3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body">
  <p:cSld name="CUSTOM"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5" name="Google Shape;415;p36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6" name="Google Shape;416;p36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17" name="Google Shape;417;p36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8" name="Google Shape;418;p36"/>
          <p:cNvSpPr/>
          <p:nvPr/>
        </p:nvSpPr>
        <p:spPr>
          <a:xfrm>
            <a:off x="228450" y="1762300"/>
            <a:ext cx="86868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9" name="Google Shape;419;p36"/>
          <p:cNvSpPr txBox="1"/>
          <p:nvPr>
            <p:ph idx="2" type="body"/>
          </p:nvPr>
        </p:nvSpPr>
        <p:spPr>
          <a:xfrm>
            <a:off x="456400" y="1983350"/>
            <a:ext cx="81138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0" name="Google Shape;420;p3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one column and image">
  <p:cSld name="CUSTOM_1">
    <p:bg>
      <p:bgPr>
        <a:solidFill>
          <a:schemeClr val="l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3" name="Google Shape;423;p37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4" name="Google Shape;424;p37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25" name="Google Shape;425;p37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6" name="Google Shape;426;p37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37"/>
          <p:cNvSpPr/>
          <p:nvPr/>
        </p:nvSpPr>
        <p:spPr>
          <a:xfrm>
            <a:off x="228450" y="1762300"/>
            <a:ext cx="42294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8" name="Google Shape;428;p37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9" name="Google Shape;429;p3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1">
  <p:cSld name="CUSTOM_2"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2" name="Google Shape;432;p38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3" name="Google Shape;433;p38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34" name="Google Shape;434;p38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5" name="Google Shape;435;p38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38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7" name="Google Shape;437;p38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8" name="Google Shape;438;p38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40" name="Google Shape;440;p3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2">
  <p:cSld name="CUSTOM_2_1"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3" name="Google Shape;443;p39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4" name="Google Shape;444;p39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39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47" name="Google Shape;447;p39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48" name="Google Shape;448;p39"/>
          <p:cNvSpPr txBox="1"/>
          <p:nvPr>
            <p:ph idx="1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9" name="Google Shape;449;p39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0" name="Google Shape;450;p39"/>
          <p:cNvSpPr txBox="1"/>
          <p:nvPr>
            <p:ph idx="3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1" name="Google Shape;451;p3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3">
  <p:cSld name="CUSTOM_2_1_1"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4" name="Google Shape;454;p40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5" name="Google Shape;455;p40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40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57" name="Google Shape;457;p40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58" name="Google Shape;458;p40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59" name="Google Shape;459;p40"/>
          <p:cNvSpPr txBox="1"/>
          <p:nvPr>
            <p:ph idx="1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0" name="Google Shape;460;p40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1" name="Google Shape;461;p40"/>
          <p:cNvSpPr txBox="1"/>
          <p:nvPr>
            <p:ph idx="3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2" name="Google Shape;462;p4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4">
  <p:cSld name="CUSTOM_2_1_1_1"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1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5" name="Google Shape;465;p41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6" name="Google Shape;466;p41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4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41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69" name="Google Shape;469;p41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0" name="Google Shape;470;p41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1" name="Google Shape;471;p41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2" name="Google Shape;472;p41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73" name="Google Shape;473;p41"/>
          <p:cNvSpPr txBox="1"/>
          <p:nvPr>
            <p:ph idx="4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4" name="Google Shape;474;p41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5" name="Google Shape;475;p41"/>
          <p:cNvSpPr txBox="1"/>
          <p:nvPr>
            <p:ph idx="5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6" name="Google Shape;476;p41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77" name="Google Shape;477;p41"/>
          <p:cNvSpPr txBox="1"/>
          <p:nvPr>
            <p:ph idx="6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8" name="Google Shape;478;p41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9" name="Google Shape;479;p41"/>
          <p:cNvSpPr txBox="1"/>
          <p:nvPr>
            <p:ph idx="7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CUSTOM_3">
    <p:bg>
      <p:bgPr>
        <a:solidFill>
          <a:schemeClr val="dk2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482" name="Google Shape;482;p42"/>
          <p:cNvSpPr txBox="1"/>
          <p:nvPr>
            <p:ph type="title"/>
          </p:nvPr>
        </p:nvSpPr>
        <p:spPr>
          <a:xfrm>
            <a:off x="1248900" y="17773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3" name="Google Shape;483;p4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/>
        </p:txBody>
      </p:sp>
      <p:sp>
        <p:nvSpPr>
          <p:cNvPr id="279" name="Google Shape;279;p14"/>
          <p:cNvSpPr txBox="1"/>
          <p:nvPr>
            <p:ph idx="1" type="body"/>
          </p:nvPr>
        </p:nvSpPr>
        <p:spPr>
          <a:xfrm>
            <a:off x="311700" y="1814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432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432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432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432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432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cdc.gov/yrbs/data/index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/>
          <p:cNvSpPr txBox="1"/>
          <p:nvPr>
            <p:ph type="title"/>
          </p:nvPr>
        </p:nvSpPr>
        <p:spPr>
          <a:xfrm>
            <a:off x="894025" y="1632850"/>
            <a:ext cx="80211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Predicting Suicide Risk in U.S. High School Students Using Machine Learning</a:t>
            </a:r>
            <a:endParaRPr sz="2500"/>
          </a:p>
        </p:txBody>
      </p:sp>
      <p:sp>
        <p:nvSpPr>
          <p:cNvPr id="490" name="Google Shape;490;p44"/>
          <p:cNvSpPr txBox="1"/>
          <p:nvPr>
            <p:ph idx="1" type="subTitle"/>
          </p:nvPr>
        </p:nvSpPr>
        <p:spPr>
          <a:xfrm>
            <a:off x="2369850" y="3221650"/>
            <a:ext cx="6545400" cy="6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roup 1: </a:t>
            </a:r>
            <a:r>
              <a:rPr lang="en"/>
              <a:t>Kathy Liu,Xianhui Fu,Ivy Liu,Ziren Zhou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3"/>
          <p:cNvPicPr preferRelativeResize="0"/>
          <p:nvPr/>
        </p:nvPicPr>
        <p:blipFill rotWithShape="1">
          <a:blip r:embed="rId3">
            <a:alphaModFix/>
          </a:blip>
          <a:srcRect b="66609" l="0" r="0" t="0"/>
          <a:stretch/>
        </p:blipFill>
        <p:spPr>
          <a:xfrm>
            <a:off x="995425" y="0"/>
            <a:ext cx="71531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4"/>
          <p:cNvPicPr preferRelativeResize="0"/>
          <p:nvPr/>
        </p:nvPicPr>
        <p:blipFill rotWithShape="1">
          <a:blip r:embed="rId3">
            <a:alphaModFix/>
          </a:blip>
          <a:srcRect b="33290" l="0" r="0" t="33119"/>
          <a:stretch/>
        </p:blipFill>
        <p:spPr>
          <a:xfrm>
            <a:off x="518250" y="0"/>
            <a:ext cx="71107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4"/>
          <p:cNvSpPr txBox="1"/>
          <p:nvPr/>
        </p:nvSpPr>
        <p:spPr>
          <a:xfrm>
            <a:off x="7629000" y="1832400"/>
            <a:ext cx="1515000" cy="3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weight_perception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0=very underweight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1=slightly underweight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2=about the right weight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3=slightly overweight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4=slightly overweight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5=very overweight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weight_plans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0=not trying to do anything about my weight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1=lose weight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2=gain weight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3=stay the same weight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5"/>
          <p:cNvPicPr preferRelativeResize="0"/>
          <p:nvPr/>
        </p:nvPicPr>
        <p:blipFill rotWithShape="1">
          <a:blip r:embed="rId3">
            <a:alphaModFix/>
          </a:blip>
          <a:srcRect b="0" l="0" r="0" t="66507"/>
          <a:stretch/>
        </p:blipFill>
        <p:spPr>
          <a:xfrm>
            <a:off x="964663" y="-30200"/>
            <a:ext cx="7214676" cy="52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56"/>
          <p:cNvPicPr preferRelativeResize="0"/>
          <p:nvPr/>
        </p:nvPicPr>
        <p:blipFill rotWithShape="1">
          <a:blip r:embed="rId3">
            <a:alphaModFix/>
          </a:blip>
          <a:srcRect b="66722" l="0" r="0" t="0"/>
          <a:stretch/>
        </p:blipFill>
        <p:spPr>
          <a:xfrm>
            <a:off x="719200" y="0"/>
            <a:ext cx="770558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7"/>
          <p:cNvPicPr preferRelativeResize="0"/>
          <p:nvPr/>
        </p:nvPicPr>
        <p:blipFill rotWithShape="1">
          <a:blip r:embed="rId3">
            <a:alphaModFix/>
          </a:blip>
          <a:srcRect b="33027" l="0" r="0" t="33294"/>
          <a:stretch/>
        </p:blipFill>
        <p:spPr>
          <a:xfrm>
            <a:off x="765138" y="1"/>
            <a:ext cx="76137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8"/>
          <p:cNvPicPr preferRelativeResize="0"/>
          <p:nvPr/>
        </p:nvPicPr>
        <p:blipFill rotWithShape="1">
          <a:blip r:embed="rId3">
            <a:alphaModFix/>
          </a:blip>
          <a:srcRect b="0" l="0" r="0" t="66658"/>
          <a:stretch/>
        </p:blipFill>
        <p:spPr>
          <a:xfrm>
            <a:off x="726613" y="-7"/>
            <a:ext cx="769077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47"/>
            <a:ext cx="9144000" cy="505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0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</a:t>
            </a:r>
            <a:r>
              <a:rPr lang="en"/>
              <a:t>Feature engineering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0"/>
          <p:cNvSpPr txBox="1"/>
          <p:nvPr/>
        </p:nvSpPr>
        <p:spPr>
          <a:xfrm>
            <a:off x="456400" y="1389075"/>
            <a:ext cx="8314500" cy="3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1" name="Google Shape;591;p60"/>
          <p:cNvSpPr txBox="1"/>
          <p:nvPr/>
        </p:nvSpPr>
        <p:spPr>
          <a:xfrm>
            <a:off x="357200" y="1508125"/>
            <a:ext cx="83145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2" name="Google Shape;592;p60"/>
          <p:cNvSpPr txBox="1"/>
          <p:nvPr/>
        </p:nvSpPr>
        <p:spPr>
          <a:xfrm>
            <a:off x="436575" y="1488275"/>
            <a:ext cx="8314500" cy="3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3" name="Google Shape;593;p60"/>
          <p:cNvSpPr txBox="1"/>
          <p:nvPr/>
        </p:nvSpPr>
        <p:spPr>
          <a:xfrm>
            <a:off x="635000" y="1253325"/>
            <a:ext cx="79374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4" name="Google Shape;594;p60"/>
          <p:cNvSpPr txBox="1"/>
          <p:nvPr/>
        </p:nvSpPr>
        <p:spPr>
          <a:xfrm>
            <a:off x="337350" y="1607350"/>
            <a:ext cx="8592300" cy="3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5" name="Google Shape;595;p60"/>
          <p:cNvSpPr txBox="1"/>
          <p:nvPr/>
        </p:nvSpPr>
        <p:spPr>
          <a:xfrm>
            <a:off x="931100" y="1744550"/>
            <a:ext cx="7245600" cy="2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1. Binning </a:t>
            </a:r>
            <a:endParaRPr b="1" sz="2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2. One-hot Encoding</a:t>
            </a:r>
            <a:endParaRPr b="1" sz="2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3. </a:t>
            </a:r>
            <a:r>
              <a:rPr b="1" lang="en" sz="2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Missing Value Imputation(Using decision Tree)</a:t>
            </a:r>
            <a:endParaRPr b="1" sz="2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4. Solving Collinearity and Multicollinearity </a:t>
            </a:r>
            <a:endParaRPr b="1" sz="22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1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</a:t>
            </a:r>
            <a:r>
              <a:rPr lang="en"/>
              <a:t>Modeling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1"/>
          <p:cNvSpPr txBox="1"/>
          <p:nvPr/>
        </p:nvSpPr>
        <p:spPr>
          <a:xfrm>
            <a:off x="456400" y="1389075"/>
            <a:ext cx="8314500" cy="3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2" name="Google Shape;602;p61"/>
          <p:cNvSpPr txBox="1"/>
          <p:nvPr/>
        </p:nvSpPr>
        <p:spPr>
          <a:xfrm>
            <a:off x="357200" y="1508125"/>
            <a:ext cx="83145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3" name="Google Shape;603;p61"/>
          <p:cNvSpPr txBox="1"/>
          <p:nvPr/>
        </p:nvSpPr>
        <p:spPr>
          <a:xfrm>
            <a:off x="436575" y="1488275"/>
            <a:ext cx="8314500" cy="3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4" name="Google Shape;604;p61"/>
          <p:cNvSpPr txBox="1"/>
          <p:nvPr/>
        </p:nvSpPr>
        <p:spPr>
          <a:xfrm>
            <a:off x="635000" y="1329525"/>
            <a:ext cx="79374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5" name="Google Shape;605;p61"/>
          <p:cNvSpPr txBox="1"/>
          <p:nvPr/>
        </p:nvSpPr>
        <p:spPr>
          <a:xfrm>
            <a:off x="317500" y="1607425"/>
            <a:ext cx="8592300" cy="3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             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6" name="Google Shape;606;p61"/>
          <p:cNvSpPr txBox="1"/>
          <p:nvPr/>
        </p:nvSpPr>
        <p:spPr>
          <a:xfrm>
            <a:off x="1626650" y="1299525"/>
            <a:ext cx="4903500" cy="3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Rubik"/>
              <a:buAutoNum type="arabicPeriod"/>
            </a:pPr>
            <a:r>
              <a:rPr b="1" lang="en" sz="16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KNN</a:t>
            </a:r>
            <a:endParaRPr b="1" sz="16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Rubik"/>
              <a:buAutoNum type="arabicPeriod"/>
            </a:pPr>
            <a:r>
              <a:rPr b="1" lang="en" sz="16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LDA</a:t>
            </a:r>
            <a:endParaRPr b="1" sz="16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Rubik"/>
              <a:buAutoNum type="arabicPeriod"/>
            </a:pPr>
            <a:r>
              <a:rPr b="1" lang="en" sz="16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Logistic Regression Model</a:t>
            </a:r>
            <a:endParaRPr b="1" sz="16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6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L1/L2 penalty</a:t>
            </a:r>
            <a:endParaRPr b="1" sz="16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Rubik"/>
              <a:buAutoNum type="arabicPeriod"/>
            </a:pPr>
            <a:r>
              <a:rPr b="1" lang="en" sz="16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Decision Tree &amp; Ensemble Models</a:t>
            </a:r>
            <a:endParaRPr b="1" sz="16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6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- Decision Tree</a:t>
            </a:r>
            <a:endParaRPr b="1" sz="16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6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- XGBoost</a:t>
            </a:r>
            <a:endParaRPr b="1" sz="16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" sz="16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- Random Forest</a:t>
            </a:r>
            <a:endParaRPr b="1" sz="16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7800"/>
            <a:ext cx="4470538" cy="286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338" y="1246800"/>
            <a:ext cx="4216262" cy="3376054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2"/>
          <p:cNvSpPr txBox="1"/>
          <p:nvPr/>
        </p:nvSpPr>
        <p:spPr>
          <a:xfrm>
            <a:off x="373875" y="4584475"/>
            <a:ext cx="1914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Accuracy：0.84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3000"/>
              <a:t>Introduction</a:t>
            </a:r>
            <a:endParaRPr sz="3000"/>
          </a:p>
        </p:txBody>
      </p:sp>
      <p:sp>
        <p:nvSpPr>
          <p:cNvPr id="496" name="Google Shape;496;p45"/>
          <p:cNvSpPr txBox="1"/>
          <p:nvPr/>
        </p:nvSpPr>
        <p:spPr>
          <a:xfrm>
            <a:off x="414750" y="1374525"/>
            <a:ext cx="8314500" cy="3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96700" y="1349325"/>
            <a:ext cx="83145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Background</a:t>
            </a:r>
            <a:endParaRPr b="1" sz="11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Rubik"/>
              <a:buChar char="●"/>
            </a:pPr>
            <a:r>
              <a:rPr lang="en" sz="11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Adolescent suicide is a serious public health issue influenced by multiple factors, including mental health, substance use, experiences of violence, and daily habits.</a:t>
            </a:r>
            <a:endParaRPr sz="11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Research Objective</a:t>
            </a:r>
            <a:endParaRPr b="1" sz="11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Rubik"/>
              <a:buChar char="●"/>
            </a:pPr>
            <a:r>
              <a:rPr lang="en" sz="11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Predict high-risk behaviors among adolescents, particularly suicidal tendencies, and explore key influencing factors.</a:t>
            </a:r>
            <a:endParaRPr sz="11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n" sz="11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Methodology</a:t>
            </a:r>
            <a:endParaRPr b="1" sz="11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●"/>
            </a:pPr>
            <a:r>
              <a:rPr lang="en" sz="11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The 2023 Youth Risk Behavior Surveillance System (YRBSS) provides the latest national data on health-related behaviors among U.S. high school students.</a:t>
            </a:r>
            <a:endParaRPr sz="11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Rubik"/>
              <a:buChar char="●"/>
            </a:pPr>
            <a:r>
              <a:rPr lang="en" sz="11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Utilize machine learning techniques to analyze the data and identify suicide risk patterns.</a:t>
            </a:r>
            <a:endParaRPr sz="11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3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27800"/>
            <a:ext cx="4358477" cy="271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3" title="56081741668111_.pic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477" y="1246800"/>
            <a:ext cx="4252122" cy="348272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3"/>
          <p:cNvSpPr txBox="1"/>
          <p:nvPr/>
        </p:nvSpPr>
        <p:spPr>
          <a:xfrm>
            <a:off x="284850" y="4495450"/>
            <a:ext cx="1860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Accuracy：0.88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4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7500"/>
              <a:buFont typeface="Arial"/>
              <a:buNone/>
            </a:pPr>
            <a:r>
              <a:rPr lang="en"/>
              <a:t>Logistic Regression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4"/>
          <p:cNvSpPr txBox="1"/>
          <p:nvPr>
            <p:ph idx="4294967295" type="body"/>
          </p:nvPr>
        </p:nvSpPr>
        <p:spPr>
          <a:xfrm>
            <a:off x="1265225" y="1491275"/>
            <a:ext cx="6511800" cy="32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-Assumption of logistic Regression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b="1" lang="en" sz="17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Binary dependent variable</a:t>
            </a:r>
            <a:r>
              <a:rPr b="1" lang="en" sz="1700">
                <a:solidFill>
                  <a:srgbClr val="001D35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lang="en" sz="17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independence of errors/ absence of multicollinearity/no strong outliers</a:t>
            </a:r>
            <a:endParaRPr b="1" sz="1700">
              <a:solidFill>
                <a:srgbClr val="001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-Hyperparameter tuning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-Comparison of penalty types(None,L1,L2)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C=0.01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-Results</a:t>
            </a:r>
            <a:endParaRPr b="1" sz="18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5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Regression-L1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4000"/>
            <a:ext cx="4473076" cy="288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76" y="1399200"/>
            <a:ext cx="4213724" cy="323801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5"/>
          <p:cNvSpPr txBox="1"/>
          <p:nvPr/>
        </p:nvSpPr>
        <p:spPr>
          <a:xfrm>
            <a:off x="658750" y="4682375"/>
            <a:ext cx="1620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Accuracy：0.88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7500"/>
              <a:buFont typeface="Arial"/>
              <a:buNone/>
            </a:pPr>
            <a:r>
              <a:rPr lang="en"/>
              <a:t>Logistic Regression-L2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175"/>
            <a:ext cx="4546650" cy="27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351" y="1543513"/>
            <a:ext cx="4213725" cy="320316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6"/>
          <p:cNvSpPr txBox="1"/>
          <p:nvPr/>
        </p:nvSpPr>
        <p:spPr>
          <a:xfrm>
            <a:off x="587525" y="1237350"/>
            <a:ext cx="2091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Accuracy：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5" name="Google Shape;645;p66"/>
          <p:cNvSpPr txBox="1"/>
          <p:nvPr/>
        </p:nvSpPr>
        <p:spPr>
          <a:xfrm>
            <a:off x="454000" y="4620075"/>
            <a:ext cx="2127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Accuracy：0.88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7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pic>
        <p:nvPicPr>
          <p:cNvPr id="651" name="Google Shape;6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800"/>
            <a:ext cx="4731400" cy="294576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7"/>
          <p:cNvSpPr txBox="1"/>
          <p:nvPr/>
        </p:nvSpPr>
        <p:spPr>
          <a:xfrm>
            <a:off x="1241450" y="4409325"/>
            <a:ext cx="664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Max depth: 20, min_samples_leaf: 2, min_samples_split: 10</a:t>
            </a:r>
            <a:endParaRPr b="1" sz="16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53" name="Google Shape;65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200" y="1246800"/>
            <a:ext cx="3748458" cy="30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7"/>
          <p:cNvSpPr txBox="1"/>
          <p:nvPr/>
        </p:nvSpPr>
        <p:spPr>
          <a:xfrm>
            <a:off x="240350" y="4397525"/>
            <a:ext cx="1068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Accuracy：0.85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8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pic>
        <p:nvPicPr>
          <p:cNvPr id="660" name="Google Shape;660;p68" title="Screenshot 2025-03-10 at 10.47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5" y="1357275"/>
            <a:ext cx="4726274" cy="301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8" title="Screenshot 2025-03-10 at 11.44.30 PM.png"/>
          <p:cNvPicPr preferRelativeResize="0"/>
          <p:nvPr/>
        </p:nvPicPr>
        <p:blipFill rotWithShape="1">
          <a:blip r:embed="rId4">
            <a:alphaModFix/>
          </a:blip>
          <a:srcRect b="0" l="0" r="0" t="4177"/>
          <a:stretch/>
        </p:blipFill>
        <p:spPr>
          <a:xfrm>
            <a:off x="4969700" y="1280425"/>
            <a:ext cx="4147099" cy="34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8"/>
          <p:cNvSpPr txBox="1"/>
          <p:nvPr/>
        </p:nvSpPr>
        <p:spPr>
          <a:xfrm>
            <a:off x="587525" y="4495450"/>
            <a:ext cx="1727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Accuracy：0.92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9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andom Forest</a:t>
            </a:r>
            <a:endParaRPr/>
          </a:p>
        </p:txBody>
      </p:sp>
      <p:pic>
        <p:nvPicPr>
          <p:cNvPr id="668" name="Google Shape;6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800"/>
            <a:ext cx="4731398" cy="30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9"/>
          <p:cNvSpPr txBox="1"/>
          <p:nvPr/>
        </p:nvSpPr>
        <p:spPr>
          <a:xfrm>
            <a:off x="381000" y="4409325"/>
            <a:ext cx="8548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Max depth: 10, min_samples_leaf: 2, min_samples_split: 5, n_estimators: 100</a:t>
            </a:r>
            <a:endParaRPr b="1" sz="16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Accuracy：</a:t>
            </a:r>
            <a:endParaRPr b="1" sz="16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70" name="Google Shape;670;p69" title="56121741668164_.pic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198" y="1246800"/>
            <a:ext cx="3732449" cy="301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0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/>
              <a:t>Feature Importance &amp; Conclusion</a:t>
            </a:r>
            <a:endParaRPr sz="3200"/>
          </a:p>
        </p:txBody>
      </p:sp>
      <p:sp>
        <p:nvSpPr>
          <p:cNvPr id="676" name="Google Shape;676;p70"/>
          <p:cNvSpPr/>
          <p:nvPr/>
        </p:nvSpPr>
        <p:spPr>
          <a:xfrm>
            <a:off x="89025" y="997000"/>
            <a:ext cx="7956252" cy="4146552"/>
          </a:xfrm>
          <a:prstGeom prst="irregularSeal2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Positive: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Feeling Hopeless/Depression/Mental health/Unwilling sex1.0/physical sexual hurt/unwanted sexual intercourse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negative：Drink age 15/First drink age/weight loss plan/Early sex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77" name="Google Shape;677;p70" title="Screenshot 2025-03-10 at 10.31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925" y="997000"/>
            <a:ext cx="3907950" cy="24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1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683" name="Google Shape;683;p71"/>
          <p:cNvSpPr txBox="1"/>
          <p:nvPr/>
        </p:nvSpPr>
        <p:spPr>
          <a:xfrm>
            <a:off x="245550" y="1028100"/>
            <a:ext cx="86529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Penn, Joseph V., Christianne L. Esposito, Leah E. Schaeffer, Gregory K. Fritz, and Anthony  Spirito. "Suicide attempts and self-mutilative behavior in a juvenile 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correctional facility." Journal of the American Academy of Child &amp; Adolescent Psychiatry 42, no. 7 (2003): 762-769.https://www.sciencedirect.com/science/article/pii/S0890856709609758?casa_token=R41FYXR26mYAAAAA:wCa02ucd1SgNCvr4A8azySxI5dzv6In8vcgFJK7EC4gMk2G8gOW_z_nume2gUAI8ZhzM2LogYA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Cañizares, Catalina, Mark J. Macgowan, Miriam Potocky, Hui Huang, Jeremy W. Pettit, and Raymond R. Balise. "Identifying Predictors of Adolescent Suicide 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Attempts: A Comparative Machine Learning Study." (2025).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Cash, S. J., &amp; Bridge, J. A. (2009). Epidemiology of youth suicide and suicidal behavior. </a:t>
            </a:r>
            <a:r>
              <a:rPr i="1"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Current Opinion in Pediatrics, 21</a:t>
            </a: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(5), 613-619. 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https://journals.lww.com/co-pediatrics/FullText/2009/10000/Epidemiology_of_youth_suicide_and_suicidal.11.aspx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Centers for Disease Control and Prevention. "School Connectedness Helps Students Thrive." </a:t>
            </a:r>
            <a:r>
              <a:rPr i="1"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Morbidity and Mortality Weekly Report Supplement</a:t>
            </a: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 72, no. 1 (2023): 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34-42. https://www.cdc.gov/mmwr/volumes/72/su/su7201a2.htm?s_cid=su7201a2_w.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Centers for Disease Control and Prevention. "Parental Monitoring and Risk Behaviors and Experiences Among High School Students." </a:t>
            </a:r>
            <a:r>
              <a:rPr i="1"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Morbidity and Mortality </a:t>
            </a:r>
            <a:endParaRPr i="1"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Weekly Report Supplement</a:t>
            </a: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 72, no. 1 (2023): 85-91. https://www.cdc.gov/mmwr/volumes/72/su/su7201a5.htm.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Centers for Disease Control and Prevention. "Overview and Methods for the Youth Risk Behavior Surveillance System (YRBSS)—United States, 2023." </a:t>
            </a:r>
            <a:r>
              <a:rPr i="1"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Morbidity </a:t>
            </a:r>
            <a:endParaRPr i="1"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and Mortality Weekly Report Supplement</a:t>
            </a: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 73, no. 4 (2023): 1-12. https://www.cdc.gov/mmwr/volumes/73/su/su7304a1.htm.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</a:rPr>
              <a:t>Centers for Disease Control and Prevention. 2023. “Youth Risk Behavior Surveillance System (YRBS) Data.” Accessed March 10, 2025.</a:t>
            </a:r>
            <a:r>
              <a:rPr lang="en" sz="800">
                <a:solidFill>
                  <a:schemeClr val="accent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8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https://www.cdc.gov/yrbs/data/index.html</a:t>
            </a:r>
            <a:r>
              <a:rPr lang="en" sz="800">
                <a:solidFill>
                  <a:schemeClr val="accent6"/>
                </a:solidFill>
              </a:rPr>
              <a:t>.</a:t>
            </a:r>
            <a:endParaRPr sz="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Disparities and Trends in Middle School Students’ Suicidal Thoughts and Behaviors: Results From the Youth Risk Behavior Survey, 2015–2019.</a:t>
            </a:r>
            <a:endParaRPr sz="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Li, Xiaozhi, Guijun Chi, Alyx Taylor, Si-Tong Chen, Aamir R. Memon, Yanjie Zhang, Yagang Song, Jinming Li, Xun Luo, and Liye Zou. "Lifestyle behaviors and 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suicide-related behaviors in adolescents: cross-sectional study using the 2019 YRBS data." Frontiers in public health 9 (2021): 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766972.https://www.frontiersin.org/journals/public-health/articles/10.3389/fpubh.2021.766972/full</a:t>
            </a:r>
            <a:r>
              <a:rPr lang="en" sz="800" u="sng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800" u="sng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Lindsey, M. A., Sheftall, A. H., Xiao, Y., &amp; Joe, S. (2019). Trends of suicidal behaviors among high school students in the United States: 1991–2017. </a:t>
            </a:r>
            <a:r>
              <a:rPr i="1"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Pediatrics, </a:t>
            </a:r>
            <a:endParaRPr i="1"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144</a:t>
            </a: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(5), e20191187. https://publications.aap.org/pediatrics/article/144/5/e20191187/76987/Trends-of-Suicidal-Behaviors-Among-High-School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The Impact of the COVID-19 Pandemic on Adolescents: An Opportunity to Build Resilient Systems.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Trends in Depressive Symptoms and Suicidality: Youth Risk Behavior Survey 2009–2017.</a:t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 u="sng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2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Have A Great </a:t>
            </a:r>
            <a:r>
              <a:rPr lang="en"/>
              <a:t>Day</a:t>
            </a:r>
            <a:r>
              <a:rPr lang="en"/>
              <a:t>!</a:t>
            </a:r>
            <a:endParaRPr/>
          </a:p>
        </p:txBody>
      </p:sp>
      <p:pic>
        <p:nvPicPr>
          <p:cNvPr descr="Children celebrating in classroom." id="689" name="Google Shape;689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998" l="0" r="0" t="18998"/>
          <a:stretch/>
        </p:blipFill>
        <p:spPr>
          <a:xfrm>
            <a:off x="228600" y="1322475"/>
            <a:ext cx="8686802" cy="35925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It Matter?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6"/>
          <p:cNvSpPr txBox="1"/>
          <p:nvPr/>
        </p:nvSpPr>
        <p:spPr>
          <a:xfrm>
            <a:off x="414750" y="1389075"/>
            <a:ext cx="8314500" cy="3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Can we predict which high school students are at risk of suicidal thoughts or behaviors based on their lifestyle, mental health, and experiences?</a:t>
            </a:r>
            <a:endParaRPr b="1" sz="13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·  Teen suicide is a serious</a:t>
            </a:r>
            <a:endParaRPr sz="13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·  Early warning can save lives</a:t>
            </a:r>
            <a:endParaRPr sz="13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·  Traditional methods miss key patterns</a:t>
            </a:r>
            <a:endParaRPr sz="13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7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 txBox="1"/>
          <p:nvPr/>
        </p:nvSpPr>
        <p:spPr>
          <a:xfrm>
            <a:off x="456400" y="1389075"/>
            <a:ext cx="8314500" cy="3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0" name="Google Shape;510;p47"/>
          <p:cNvSpPr txBox="1"/>
          <p:nvPr/>
        </p:nvSpPr>
        <p:spPr>
          <a:xfrm>
            <a:off x="357200" y="1508125"/>
            <a:ext cx="83145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1" name="Google Shape;511;p47"/>
          <p:cNvSpPr txBox="1"/>
          <p:nvPr/>
        </p:nvSpPr>
        <p:spPr>
          <a:xfrm>
            <a:off x="456400" y="1225100"/>
            <a:ext cx="8314500" cy="3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❖"/>
            </a:pPr>
            <a:r>
              <a:rPr b="1"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Suicide has become the second leading cause of death among adolescents in the United States.</a:t>
            </a:r>
            <a:endParaRPr b="1"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❖"/>
            </a:pPr>
            <a:r>
              <a:rPr b="1"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9% of high school students have attempted suicide.</a:t>
            </a:r>
            <a:endParaRPr b="1"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❖"/>
            </a:pPr>
            <a:r>
              <a:rPr b="1"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Demographic Factors</a:t>
            </a:r>
            <a:endParaRPr b="1"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➢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Gender: The suicide rate among male adolescents is higher than that of females, but females have a higher suicide attempt rate.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➢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Age: aged 15-29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➢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Race: Non-white adolescents, especially Black and Hispanic youth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❖"/>
            </a:pPr>
            <a:r>
              <a:rPr b="1"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Geographic and Spatial Factors</a:t>
            </a:r>
            <a:endParaRPr b="1"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➢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Urban-Rural Differences: Suicide rates in rural areas are typically higher than in urban areas. 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➢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Geographical Regions: coastal and mountainous regions 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➢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Population Density: Low-density areas have higher suicide rates than high-density areas 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❖"/>
            </a:pPr>
            <a:r>
              <a:rPr b="1"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Psychological and Social Factors</a:t>
            </a:r>
            <a:endParaRPr b="1"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➢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Mental Health Issues: Depression, anxiety, and mental illnesses 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➢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Family Factors: 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■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Single-parent households or family 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■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Childhood trauma and parental neglect 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➢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Social Isolation and Interpersonal Relationships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■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Social isolation, lack of social support, and school bullying 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ubik"/>
              <a:buChar char="■"/>
            </a:pPr>
            <a:r>
              <a:rPr lang="en" sz="11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LGBTQ+ </a:t>
            </a: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r>
              <a:rPr lang="en"/>
              <a:t>Data description</a:t>
            </a:r>
            <a:endParaRPr/>
          </a:p>
        </p:txBody>
      </p:sp>
      <p:sp>
        <p:nvSpPr>
          <p:cNvPr id="517" name="Google Shape;517;p48"/>
          <p:cNvSpPr txBox="1"/>
          <p:nvPr/>
        </p:nvSpPr>
        <p:spPr>
          <a:xfrm>
            <a:off x="414750" y="1094400"/>
            <a:ext cx="8314500" cy="4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Youth Risk Behavior Surveillance System (YRBSS) 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Established in 1991 by Center for Disease Control and Prevention (CDC).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Primary goal is to understand and track adolescent health-risk behaviors.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2023 national Youth Risk Behavior Survey (YRBS) Data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Free and open to public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Uses a three-stage cluster sample design to produce a representative sample of 9th through 12th grade students. 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 Weighting factor was applied to each student record to adjust for nonresponse and the oversampling of Black and Hispanic students in the sample. 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Key categories of health-risk behaviors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Risky behaviors leading to unintentional injuries and violence (e.g., seatbelt use, weapon carrying, bullying)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Substance use (e.g., tobacco, alcohol, and drug use)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Sexual behaviors 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Unhealthy dietary behaviors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Inadequate physical activity &amp; Obesity and weight-related health risks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Suicide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523" name="Google Shape;523;p49"/>
          <p:cNvSpPr txBox="1"/>
          <p:nvPr/>
        </p:nvSpPr>
        <p:spPr>
          <a:xfrm>
            <a:off x="526050" y="1214175"/>
            <a:ext cx="80919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Original Data comes in numerical records of the respondents’ answer to each question.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Yes/No questions are recorded as: Yes=1, No=2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Categorical questions are recorded with numbers to represent option titles. 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A=1, B=2, C=3, etc.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True categorical questions that does not represent levels (</a:t>
            </a: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(e.g., main source of alcohol) are kept as it is. 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Foe Yes/No questions, records are transformed into Yes=1, No=0 for clarity.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24" name="Google Shape;524;p49"/>
          <p:cNvPicPr preferRelativeResize="0"/>
          <p:nvPr/>
        </p:nvPicPr>
        <p:blipFill rotWithShape="1">
          <a:blip r:embed="rId3">
            <a:alphaModFix/>
          </a:blip>
          <a:srcRect b="0" l="0" r="0" t="4039"/>
          <a:stretch/>
        </p:blipFill>
        <p:spPr>
          <a:xfrm>
            <a:off x="0" y="3440850"/>
            <a:ext cx="9144001" cy="13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530" name="Google Shape;530;p50"/>
          <p:cNvSpPr txBox="1"/>
          <p:nvPr/>
        </p:nvSpPr>
        <p:spPr>
          <a:xfrm>
            <a:off x="265450" y="1200425"/>
            <a:ext cx="8577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Categorical questions are transformed when: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AutoNum type="arabicPeriod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first option does not represent one of the levels described in the other options.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0=did not do the </a:t>
            </a: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described</a:t>
            </a: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action in question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actual frequency/intensity levels starting at the lowest level 1 to the highest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31" name="Google Shape;531;p50"/>
          <p:cNvPicPr preferRelativeResize="0"/>
          <p:nvPr/>
        </p:nvPicPr>
        <p:blipFill rotWithShape="1">
          <a:blip r:embed="rId3">
            <a:alphaModFix/>
          </a:blip>
          <a:srcRect b="872" l="0" r="0" t="0"/>
          <a:stretch/>
        </p:blipFill>
        <p:spPr>
          <a:xfrm>
            <a:off x="359150" y="2233100"/>
            <a:ext cx="8425701" cy="26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1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537" name="Google Shape;537;p51"/>
          <p:cNvSpPr txBox="1"/>
          <p:nvPr/>
        </p:nvSpPr>
        <p:spPr>
          <a:xfrm>
            <a:off x="215550" y="1207100"/>
            <a:ext cx="8712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Categorical questions are transformed when: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AutoNum type="arabicPeriod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first option does not represent one of the levels described in the other options.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AutoNum type="arabicPeriod"/>
            </a:pP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levels can be </a:t>
            </a: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transformed</a:t>
            </a:r>
            <a:r>
              <a:rPr lang="en"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to represent the true option levels (if option describes a range, then the average will be taken).</a:t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38" name="Google Shape;5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50" y="2222900"/>
            <a:ext cx="8757999" cy="233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2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2"/>
          <p:cNvSpPr txBox="1"/>
          <p:nvPr/>
        </p:nvSpPr>
        <p:spPr>
          <a:xfrm>
            <a:off x="456400" y="1389075"/>
            <a:ext cx="8314500" cy="3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5" name="Google Shape;545;p52"/>
          <p:cNvSpPr txBox="1"/>
          <p:nvPr/>
        </p:nvSpPr>
        <p:spPr>
          <a:xfrm>
            <a:off x="357200" y="1508125"/>
            <a:ext cx="83145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6" name="Google Shape;546;p52"/>
          <p:cNvSpPr txBox="1"/>
          <p:nvPr/>
        </p:nvSpPr>
        <p:spPr>
          <a:xfrm>
            <a:off x="436575" y="1488275"/>
            <a:ext cx="8314500" cy="3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47" name="Google Shape;5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5425"/>
            <a:ext cx="7611023" cy="38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2"/>
          <p:cNvSpPr txBox="1"/>
          <p:nvPr/>
        </p:nvSpPr>
        <p:spPr>
          <a:xfrm>
            <a:off x="7543500" y="1148800"/>
            <a:ext cx="1600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Legend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suicide_attempt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0=No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1=Yes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raceeth (race and ethnicity combined)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1=Indian/Alaska Native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2=Asian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3=Black or African American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4=Native Hawaiian/Other PI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5=White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6=Hispanic/Latino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7=Multiple - Hispanic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8=Multiple - Non-Hispanic</a:t>
            </a:r>
            <a:endParaRPr sz="10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yllabus / Course Overview #1">
  <a:themeElements>
    <a:clrScheme name="Simple Light">
      <a:dk1>
        <a:srgbClr val="03045E"/>
      </a:dk1>
      <a:lt1>
        <a:srgbClr val="CAF0F8"/>
      </a:lt1>
      <a:dk2>
        <a:srgbClr val="00508A"/>
      </a:dk2>
      <a:lt2>
        <a:srgbClr val="FFFFFF"/>
      </a:lt2>
      <a:accent1>
        <a:srgbClr val="86FFFF"/>
      </a:accent1>
      <a:accent2>
        <a:srgbClr val="90E0EF"/>
      </a:accent2>
      <a:accent3>
        <a:srgbClr val="0077B6"/>
      </a:accent3>
      <a:accent4>
        <a:srgbClr val="0096C7"/>
      </a:accent4>
      <a:accent5>
        <a:srgbClr val="00B4D8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